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7" r:id="rId2"/>
    <p:sldId id="260" r:id="rId3"/>
    <p:sldId id="261" r:id="rId4"/>
    <p:sldId id="265" r:id="rId5"/>
    <p:sldId id="266" r:id="rId6"/>
    <p:sldId id="267" r:id="rId7"/>
    <p:sldId id="268" r:id="rId8"/>
    <p:sldId id="269" r:id="rId9"/>
    <p:sldId id="273" r:id="rId10"/>
    <p:sldId id="275" r:id="rId11"/>
    <p:sldId id="276" r:id="rId12"/>
    <p:sldId id="277" r:id="rId13"/>
    <p:sldId id="283" r:id="rId14"/>
    <p:sldId id="284" r:id="rId15"/>
    <p:sldId id="279" r:id="rId16"/>
    <p:sldId id="285" r:id="rId17"/>
    <p:sldId id="301" r:id="rId18"/>
    <p:sldId id="287" r:id="rId19"/>
    <p:sldId id="288" r:id="rId20"/>
    <p:sldId id="289" r:id="rId21"/>
    <p:sldId id="302" r:id="rId22"/>
    <p:sldId id="303" r:id="rId23"/>
    <p:sldId id="304" r:id="rId24"/>
    <p:sldId id="262" r:id="rId25"/>
    <p:sldId id="263" r:id="rId26"/>
    <p:sldId id="264" r:id="rId27"/>
    <p:sldId id="290" r:id="rId28"/>
    <p:sldId id="292" r:id="rId29"/>
    <p:sldId id="293" r:id="rId30"/>
    <p:sldId id="294" r:id="rId31"/>
    <p:sldId id="296" r:id="rId32"/>
    <p:sldId id="295" r:id="rId33"/>
    <p:sldId id="297" r:id="rId34"/>
    <p:sldId id="299" r:id="rId35"/>
    <p:sldId id="300" r:id="rId36"/>
    <p:sldId id="29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40"/>
    <p:restoredTop sz="94719"/>
  </p:normalViewPr>
  <p:slideViewPr>
    <p:cSldViewPr snapToGrid="0" snapToObjects="1" showGuides="1">
      <p:cViewPr>
        <p:scale>
          <a:sx n="48" d="100"/>
          <a:sy n="48" d="100"/>
        </p:scale>
        <p:origin x="2808" y="1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A1D34-4D0D-A748-AF08-73DE374DDF6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C15A8C-3F5F-B340-AD0C-F0A34E84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48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15A8C-3F5F-B340-AD0C-F0A34E84E2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79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15A8C-3F5F-B340-AD0C-F0A34E84E2E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59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15A8C-3F5F-B340-AD0C-F0A34E84E2E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40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Selecte</a:t>
            </a:r>
            <a:r>
              <a:rPr lang="en-US" baseline="0" dirty="0" smtClean="0"/>
              <a:t>d </a:t>
            </a:r>
            <a:r>
              <a:rPr lang="en-US" baseline="0" dirty="0" err="1" smtClean="0"/>
              <a:t>terms</a:t>
            </a:r>
            <a:r>
              <a:rPr lang="en-US" dirty="0" err="1" smtClean="0"/>
              <a:t>Which</a:t>
            </a:r>
            <a:r>
              <a:rPr lang="en-US" dirty="0" smtClean="0"/>
              <a:t> words and phrases statistically distinguish ethnic groups and genders?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860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1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Selecte</a:t>
            </a:r>
            <a:r>
              <a:rPr lang="en-US" baseline="0" dirty="0" smtClean="0"/>
              <a:t>d terms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06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Selecte</a:t>
            </a:r>
            <a:r>
              <a:rPr lang="en-US" baseline="0" dirty="0" smtClean="0"/>
              <a:t>d terms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7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15A8C-3F5F-B340-AD0C-F0A34E84E2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8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No link to aggression, achievement, sexual behavior, anger, or markers of cognitive complexity.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CF027-744B-0049-AEC6-83EEB88F4C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93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15A8C-3F5F-B340-AD0C-F0A34E84E2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51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15A8C-3F5F-B340-AD0C-F0A34E84E2E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30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55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45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23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90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30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4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56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956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69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61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15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Kessler/GlobalAI2018" TargetMode="External"/><Relationship Id="rId4" Type="http://schemas.openxmlformats.org/officeDocument/2006/relationships/image" Target="../media/image1.tiff"/><Relationship Id="rId5" Type="http://schemas.openxmlformats.org/officeDocument/2006/relationships/hyperlink" Target="https://www.newyorker.com/magazine/2017/12/04/not-that-jason-kessler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bviewer.jupyter.org/github/JasonKessler/PuPPyTalk/blob/master/notebooks/Class-Association-Scores.ipynb" TargetMode="Externa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inimaxir/clickbait-cluster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radimrehurek.com/gensim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JasonKessler/GlobalAI2018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okcupid.com/index.php/page/7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hyperlink" Target="http://blog.okcupid.com/index.php/page/7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://www.github.com/JasonKessler/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74122"/>
            <a:ext cx="9144000" cy="2387600"/>
          </a:xfrm>
        </p:spPr>
        <p:txBody>
          <a:bodyPr anchor="ctr" anchorCtr="0">
            <a:normAutofit/>
          </a:bodyPr>
          <a:lstStyle/>
          <a:p>
            <a:r>
              <a:rPr lang="en-US" sz="4000" dirty="0" smtClean="0">
                <a:latin typeface="Helvetica" charset="0"/>
                <a:ea typeface="Helvetica" charset="0"/>
                <a:cs typeface="Helvetica" charset="0"/>
              </a:rPr>
              <a:t>Natural Language Visualization with Scattertext</a:t>
            </a:r>
            <a:endParaRPr lang="en-US" sz="4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22762"/>
            <a:ext cx="8966893" cy="2135038"/>
          </a:xfrm>
        </p:spPr>
        <p:txBody>
          <a:bodyPr anchor="b" anchorCtr="0">
            <a:normAutofit fontScale="92500" lnSpcReduction="20000"/>
          </a:bodyPr>
          <a:lstStyle/>
          <a:p>
            <a:pPr algn="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Jason S. Kessler* </a:t>
            </a:r>
          </a:p>
          <a:p>
            <a:pPr algn="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Global AI Conference</a:t>
            </a:r>
          </a:p>
          <a:p>
            <a:pPr algn="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April 27,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2018</a:t>
            </a:r>
          </a:p>
          <a:p>
            <a:pPr algn="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Code for all visualizations is available at: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algn="r"/>
            <a:r>
              <a:rPr lang="en-US" dirty="0" smtClean="0">
                <a:latin typeface="Helvetica" charset="0"/>
                <a:ea typeface="Helvetica" charset="0"/>
                <a:cs typeface="Helvetica" charset="0"/>
                <a:hlinkClick r:id="rId3"/>
              </a:rPr>
              <a:t>https</a:t>
            </a:r>
            <a:r>
              <a:rPr lang="en-US" dirty="0">
                <a:latin typeface="Helvetica" charset="0"/>
                <a:ea typeface="Helvetica" charset="0"/>
                <a:cs typeface="Helvetica" charset="0"/>
                <a:hlinkClick r:id="rId3"/>
              </a:rPr>
              <a:t>://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  <a:hlinkClick r:id="rId3"/>
              </a:rPr>
              <a:t>github.com/JasonKessler/GlobalAI2018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algn="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$ pip3 install 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scattertext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928269"/>
            <a:ext cx="1473200" cy="1003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90893" y="6368534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61619" y="6337756"/>
            <a:ext cx="37473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*No, not </a:t>
            </a:r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  <a:hlinkClick r:id="rId5"/>
              </a:rPr>
              <a:t>that</a:t>
            </a:r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 Jason Kessler</a:t>
            </a: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91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Scaled F-Score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600" dirty="0" smtClean="0"/>
              <a:t>Term-class* associations:</a:t>
            </a:r>
          </a:p>
          <a:p>
            <a:pPr lvl="1"/>
            <a:r>
              <a:rPr lang="en-US" sz="3200" dirty="0" smtClean="0"/>
              <a:t>“Good” is associated with the “positive” class</a:t>
            </a:r>
          </a:p>
          <a:p>
            <a:pPr lvl="1"/>
            <a:r>
              <a:rPr lang="en-US" sz="3200" dirty="0" smtClean="0"/>
              <a:t>“Bad” with the class “negative”</a:t>
            </a:r>
            <a:endParaRPr lang="en-US" sz="3200" dirty="0"/>
          </a:p>
          <a:p>
            <a:r>
              <a:rPr lang="en-US" sz="3600" dirty="0" smtClean="0"/>
              <a:t>Core intuition: association relies on two necessary factors</a:t>
            </a:r>
          </a:p>
          <a:p>
            <a:pPr lvl="1"/>
            <a:r>
              <a:rPr lang="en-US" sz="3200" b="1" dirty="0" smtClean="0"/>
              <a:t>Frequency</a:t>
            </a:r>
            <a:r>
              <a:rPr lang="en-US" sz="3200" dirty="0" smtClean="0"/>
              <a:t>: How often a term occurs in a class</a:t>
            </a:r>
          </a:p>
          <a:p>
            <a:pPr lvl="1"/>
            <a:r>
              <a:rPr lang="en-US" sz="3200" b="1" dirty="0" smtClean="0"/>
              <a:t>Precision: </a:t>
            </a:r>
            <a:r>
              <a:rPr lang="en-US" sz="3200" dirty="0" smtClean="0"/>
              <a:t>P(</a:t>
            </a:r>
            <a:r>
              <a:rPr lang="en-US" sz="3200" dirty="0" err="1" smtClean="0"/>
              <a:t>class|document</a:t>
            </a:r>
            <a:r>
              <a:rPr lang="en-US" sz="3200" dirty="0" smtClean="0"/>
              <a:t> contains term)</a:t>
            </a:r>
          </a:p>
          <a:p>
            <a:r>
              <a:rPr lang="en-US" sz="3600" dirty="0" smtClean="0"/>
              <a:t>F-Score:</a:t>
            </a:r>
          </a:p>
          <a:p>
            <a:pPr lvl="1"/>
            <a:r>
              <a:rPr lang="en-US" sz="3200" dirty="0" smtClean="0"/>
              <a:t>Information retrieval evaluation metric</a:t>
            </a:r>
          </a:p>
          <a:p>
            <a:pPr lvl="1"/>
            <a:r>
              <a:rPr lang="en-US" sz="3200" dirty="0" smtClean="0"/>
              <a:t>Harmonic mean between precision and recall</a:t>
            </a:r>
          </a:p>
          <a:p>
            <a:pPr lvl="2"/>
            <a:r>
              <a:rPr lang="en-US" sz="2800" dirty="0"/>
              <a:t>R</a:t>
            </a:r>
            <a:r>
              <a:rPr lang="en-US" sz="2800" dirty="0" smtClean="0"/>
              <a:t>equires </a:t>
            </a:r>
            <a:r>
              <a:rPr lang="en-US" sz="2800" b="1" dirty="0" smtClean="0"/>
              <a:t>both</a:t>
            </a:r>
            <a:r>
              <a:rPr lang="en-US" sz="2800" dirty="0" smtClean="0"/>
              <a:t> metrics to be high</a:t>
            </a:r>
            <a:endParaRPr lang="en-US" sz="2800" dirty="0"/>
          </a:p>
          <a:p>
            <a:endParaRPr lang="en-US" sz="3600" dirty="0" smtClean="0"/>
          </a:p>
          <a:p>
            <a:r>
              <a:rPr lang="en-US" sz="3600" dirty="0" smtClean="0"/>
              <a:t>*Term: is defined to be a word, phrase or other discrete linguistic element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0353733" y="6369485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50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33" y="0"/>
            <a:ext cx="11190294" cy="61850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353733" y="6447542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268602" y="2907845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93831" y="6078210"/>
            <a:ext cx="116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98810" y="137925"/>
            <a:ext cx="17095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Naïve approach</a:t>
            </a:r>
          </a:p>
        </p:txBody>
      </p:sp>
    </p:spTree>
    <p:extLst>
      <p:ext uri="{BB962C8B-B14F-4D97-AF65-F5344CB8AC3E}">
        <p14:creationId xmlns:p14="http://schemas.microsoft.com/office/powerpoint/2010/main" val="209165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33" y="0"/>
            <a:ext cx="11190294" cy="61850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353733" y="6447542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268602" y="2907845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93831" y="6078210"/>
            <a:ext cx="116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98810" y="137925"/>
            <a:ext cx="17095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Naïve approach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255" y="5105981"/>
            <a:ext cx="4013200" cy="749300"/>
          </a:xfrm>
          <a:prstGeom prst="rect">
            <a:avLst/>
          </a:prstGeom>
          <a:noFill/>
          <a:effectLst>
            <a:glow rad="63500">
              <a:schemeClr val="accent4">
                <a:alpha val="40000"/>
              </a:schemeClr>
            </a:glow>
          </a:effectLst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27359"/>
              </p:ext>
            </p:extLst>
          </p:nvPr>
        </p:nvGraphicFramePr>
        <p:xfrm>
          <a:off x="2754059" y="645182"/>
          <a:ext cx="7599674" cy="16510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967545"/>
                <a:gridCol w="66321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Y-axis: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/>
                        <a:t>Precision,</a:t>
                      </a:r>
                      <a:r>
                        <a:rPr lang="en-US" baseline="0" dirty="0" smtClean="0"/>
                        <a:t> i.e. P(</a:t>
                      </a:r>
                      <a:r>
                        <a:rPr lang="en-US" baseline="0" dirty="0" err="1" smtClean="0"/>
                        <a:t>class|term</a:t>
                      </a:r>
                      <a:r>
                        <a:rPr lang="en-US" baseline="0" dirty="0" smtClean="0"/>
                        <a:t>)</a:t>
                      </a:r>
                      <a:r>
                        <a:rPr lang="en-US" dirty="0" smtClean="0"/>
                        <a:t>, roughly normal distribution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/>
                        <a:t>Mean ≅ </a:t>
                      </a:r>
                      <a:r>
                        <a:rPr lang="is-IS" dirty="0" smtClean="0"/>
                        <a:t>0.5, </a:t>
                      </a:r>
                      <a:r>
                        <a:rPr lang="en-US" dirty="0" err="1" smtClean="0"/>
                        <a:t>sd</a:t>
                      </a:r>
                      <a:r>
                        <a:rPr lang="en-US" dirty="0" smtClean="0"/>
                        <a:t> ≅ </a:t>
                      </a:r>
                      <a:r>
                        <a:rPr lang="is-IS" dirty="0" smtClean="0"/>
                        <a:t>0.4,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X-axis: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/>
                        <a:t>Frequency, i.e.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P(</a:t>
                      </a:r>
                      <a:r>
                        <a:rPr lang="en-US" dirty="0" err="1" smtClean="0"/>
                        <a:t>term|class</a:t>
                      </a:r>
                      <a:r>
                        <a:rPr lang="en-US" dirty="0" smtClean="0"/>
                        <a:t>), roughly power distribution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/>
                        <a:t>Mean ≅ </a:t>
                      </a:r>
                      <a:r>
                        <a:rPr lang="is-IS" dirty="0" smtClean="0"/>
                        <a:t>0.00008, sd </a:t>
                      </a:r>
                      <a:r>
                        <a:rPr lang="en-US" dirty="0" smtClean="0"/>
                        <a:t>≅ 0.008</a:t>
                      </a:r>
                      <a:endParaRPr lang="is-I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Color: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is-IS" dirty="0" smtClean="0"/>
                        <a:t>Harmonic mean of</a:t>
                      </a:r>
                      <a:r>
                        <a:rPr lang="is-IS" baseline="0" dirty="0" smtClean="0"/>
                        <a:t> precision and frequency (blue=high, red=low)</a:t>
                      </a:r>
                      <a:endParaRPr lang="is-I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23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32" y="-1"/>
            <a:ext cx="11190294" cy="61850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353733" y="6447542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268602" y="2907845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93831" y="6078210"/>
            <a:ext cx="116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255" y="5105981"/>
            <a:ext cx="4013200" cy="749300"/>
          </a:xfrm>
          <a:prstGeom prst="rect">
            <a:avLst/>
          </a:prstGeom>
          <a:noFill/>
          <a:effectLst>
            <a:glow rad="63500">
              <a:schemeClr val="accent4">
                <a:alpha val="40000"/>
              </a:schemeClr>
            </a:glo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255" y="242381"/>
            <a:ext cx="6045200" cy="2044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43250" y="3240191"/>
            <a:ext cx="5211209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Problem: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Top words are just stop words.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Why?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Harmonic mean of uneven distributions.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Most words have </a:t>
            </a:r>
            <a:r>
              <a:rPr lang="en-US" dirty="0" err="1" smtClean="0"/>
              <a:t>prec</a:t>
            </a:r>
            <a:r>
              <a:rPr lang="en-US" dirty="0" smtClean="0"/>
              <a:t> of ~0.5, leads harmonic mean to rely on frequency. </a:t>
            </a:r>
          </a:p>
        </p:txBody>
      </p:sp>
    </p:spTree>
    <p:extLst>
      <p:ext uri="{BB962C8B-B14F-4D97-AF65-F5344CB8AC3E}">
        <p14:creationId xmlns:p14="http://schemas.microsoft.com/office/powerpoint/2010/main" val="59902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333" y="1583741"/>
            <a:ext cx="7622586" cy="49335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Fix: Normalize Precision and Frequency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64913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Task: make precision and frequency similarly distributed</a:t>
            </a:r>
          </a:p>
          <a:p>
            <a:r>
              <a:rPr lang="en-US" dirty="0" smtClean="0"/>
              <a:t>How: take normal CDF of each term’s precision and frequency</a:t>
            </a:r>
          </a:p>
          <a:p>
            <a:r>
              <a:rPr lang="en-US" dirty="0" smtClean="0"/>
              <a:t>Mean and std. computed from data</a:t>
            </a:r>
          </a:p>
          <a:p>
            <a:r>
              <a:rPr lang="en-US" dirty="0" smtClean="0"/>
              <a:t>Right: log normal CDF</a:t>
            </a:r>
          </a:p>
        </p:txBody>
      </p:sp>
      <p:sp>
        <p:nvSpPr>
          <p:cNvPr id="6" name="Rectangle 5"/>
          <p:cNvSpPr/>
          <p:nvPr/>
        </p:nvSpPr>
        <p:spPr>
          <a:xfrm>
            <a:off x="10353733" y="6447542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2" idx="1"/>
          </p:cNvCxnSpPr>
          <p:nvPr/>
        </p:nvCxnSpPr>
        <p:spPr>
          <a:xfrm flipH="1">
            <a:off x="6096002" y="3366736"/>
            <a:ext cx="1561296" cy="1492603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57298" y="2766571"/>
            <a:ext cx="3696502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area is the log-normal CDF of the term </a:t>
            </a:r>
            <a:r>
              <a:rPr lang="en-US" sz="2400" dirty="0" smtClean="0"/>
              <a:t>“beauty” (0.938 </a:t>
            </a:r>
            <a:r>
              <a:rPr lang="en-US" sz="2400" dirty="0" smtClean="0"/>
              <a:t>∈ [0,1]).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8298626" y="4770017"/>
            <a:ext cx="3436272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Each tick mark is the log-frequency of a term</a:t>
            </a:r>
            <a:r>
              <a:rPr lang="en-US" sz="2400" smtClean="0"/>
              <a:t>. 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423333" y="6447542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*log-normal CDF isn’t used in these charts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74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53"/>
            <a:ext cx="12192000" cy="671349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498810" y="137925"/>
            <a:ext cx="159625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smtClean="0"/>
              <a:t>Scaled-F-Score</a:t>
            </a:r>
            <a:endParaRPr lang="en-US" b="1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10404532" y="6481408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-844281" y="2907845"/>
            <a:ext cx="211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NormCDF</a:t>
            </a:r>
            <a:r>
              <a:rPr lang="en-US" dirty="0" smtClean="0"/>
              <a:t> - Precision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029200" y="6478145"/>
            <a:ext cx="22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NormCDF</a:t>
            </a:r>
            <a:r>
              <a:rPr lang="en-US" dirty="0" smtClean="0"/>
              <a:t> - Frequency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38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53"/>
            <a:ext cx="12192000" cy="671349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498809" y="137925"/>
            <a:ext cx="264612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smtClean="0"/>
              <a:t>Positive Scaled-F-Score</a:t>
            </a:r>
            <a:endParaRPr lang="en-US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8498556" y="292135"/>
            <a:ext cx="270573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Good: positive terms make sense!</a:t>
            </a:r>
            <a:br>
              <a:rPr lang="en-US" b="1" dirty="0" smtClean="0"/>
            </a:br>
            <a:r>
              <a:rPr lang="en-US" b="1" dirty="0" smtClean="0"/>
              <a:t>Still some function words, but that’s okay.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65067" y="4721676"/>
            <a:ext cx="250253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 These frequent terms are all very close to 1 on the x-axis, but are ordered</a:t>
            </a:r>
          </a:p>
        </p:txBody>
      </p:sp>
      <p:sp>
        <p:nvSpPr>
          <p:cNvPr id="4" name="Freeform 3"/>
          <p:cNvSpPr/>
          <p:nvPr/>
        </p:nvSpPr>
        <p:spPr>
          <a:xfrm>
            <a:off x="9555604" y="2201333"/>
            <a:ext cx="1027729" cy="2302934"/>
          </a:xfrm>
          <a:custGeom>
            <a:avLst/>
            <a:gdLst>
              <a:gd name="connsiteX0" fmla="*/ 254000 w 762000"/>
              <a:gd name="connsiteY0" fmla="*/ 50800 h 1947334"/>
              <a:gd name="connsiteX1" fmla="*/ 135467 w 762000"/>
              <a:gd name="connsiteY1" fmla="*/ 84667 h 1947334"/>
              <a:gd name="connsiteX2" fmla="*/ 118534 w 762000"/>
              <a:gd name="connsiteY2" fmla="*/ 135467 h 1947334"/>
              <a:gd name="connsiteX3" fmla="*/ 67734 w 762000"/>
              <a:gd name="connsiteY3" fmla="*/ 186267 h 1947334"/>
              <a:gd name="connsiteX4" fmla="*/ 33867 w 762000"/>
              <a:gd name="connsiteY4" fmla="*/ 304800 h 1947334"/>
              <a:gd name="connsiteX5" fmla="*/ 16934 w 762000"/>
              <a:gd name="connsiteY5" fmla="*/ 406400 h 1947334"/>
              <a:gd name="connsiteX6" fmla="*/ 0 w 762000"/>
              <a:gd name="connsiteY6" fmla="*/ 491067 h 1947334"/>
              <a:gd name="connsiteX7" fmla="*/ 16934 w 762000"/>
              <a:gd name="connsiteY7" fmla="*/ 1456267 h 1947334"/>
              <a:gd name="connsiteX8" fmla="*/ 33867 w 762000"/>
              <a:gd name="connsiteY8" fmla="*/ 1574800 h 1947334"/>
              <a:gd name="connsiteX9" fmla="*/ 50800 w 762000"/>
              <a:gd name="connsiteY9" fmla="*/ 1862667 h 1947334"/>
              <a:gd name="connsiteX10" fmla="*/ 67734 w 762000"/>
              <a:gd name="connsiteY10" fmla="*/ 1913467 h 1947334"/>
              <a:gd name="connsiteX11" fmla="*/ 118534 w 762000"/>
              <a:gd name="connsiteY11" fmla="*/ 1947334 h 1947334"/>
              <a:gd name="connsiteX12" fmla="*/ 457200 w 762000"/>
              <a:gd name="connsiteY12" fmla="*/ 1930400 h 1947334"/>
              <a:gd name="connsiteX13" fmla="*/ 558800 w 762000"/>
              <a:gd name="connsiteY13" fmla="*/ 1879600 h 1947334"/>
              <a:gd name="connsiteX14" fmla="*/ 609600 w 762000"/>
              <a:gd name="connsiteY14" fmla="*/ 1862667 h 1947334"/>
              <a:gd name="connsiteX15" fmla="*/ 711200 w 762000"/>
              <a:gd name="connsiteY15" fmla="*/ 1761067 h 1947334"/>
              <a:gd name="connsiteX16" fmla="*/ 762000 w 762000"/>
              <a:gd name="connsiteY16" fmla="*/ 1557867 h 1947334"/>
              <a:gd name="connsiteX17" fmla="*/ 711200 w 762000"/>
              <a:gd name="connsiteY17" fmla="*/ 846667 h 1947334"/>
              <a:gd name="connsiteX18" fmla="*/ 626534 w 762000"/>
              <a:gd name="connsiteY18" fmla="*/ 660400 h 1947334"/>
              <a:gd name="connsiteX19" fmla="*/ 592667 w 762000"/>
              <a:gd name="connsiteY19" fmla="*/ 609600 h 1947334"/>
              <a:gd name="connsiteX20" fmla="*/ 558800 w 762000"/>
              <a:gd name="connsiteY20" fmla="*/ 372534 h 1947334"/>
              <a:gd name="connsiteX21" fmla="*/ 524934 w 762000"/>
              <a:gd name="connsiteY21" fmla="*/ 270934 h 1947334"/>
              <a:gd name="connsiteX22" fmla="*/ 508000 w 762000"/>
              <a:gd name="connsiteY22" fmla="*/ 135467 h 1947334"/>
              <a:gd name="connsiteX23" fmla="*/ 491067 w 762000"/>
              <a:gd name="connsiteY23" fmla="*/ 50800 h 1947334"/>
              <a:gd name="connsiteX24" fmla="*/ 389467 w 762000"/>
              <a:gd name="connsiteY24" fmla="*/ 0 h 1947334"/>
              <a:gd name="connsiteX25" fmla="*/ 270934 w 762000"/>
              <a:gd name="connsiteY25" fmla="*/ 67734 h 1947334"/>
              <a:gd name="connsiteX26" fmla="*/ 254000 w 762000"/>
              <a:gd name="connsiteY26" fmla="*/ 50800 h 1947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62000" h="1947334">
                <a:moveTo>
                  <a:pt x="254000" y="50800"/>
                </a:moveTo>
                <a:cubicBezTo>
                  <a:pt x="231422" y="53622"/>
                  <a:pt x="143563" y="76571"/>
                  <a:pt x="135467" y="84667"/>
                </a:cubicBezTo>
                <a:cubicBezTo>
                  <a:pt x="122846" y="97288"/>
                  <a:pt x="128435" y="120615"/>
                  <a:pt x="118534" y="135467"/>
                </a:cubicBezTo>
                <a:cubicBezTo>
                  <a:pt x="105250" y="155392"/>
                  <a:pt x="84667" y="169334"/>
                  <a:pt x="67734" y="186267"/>
                </a:cubicBezTo>
                <a:cubicBezTo>
                  <a:pt x="51593" y="234687"/>
                  <a:pt x="44499" y="251640"/>
                  <a:pt x="33867" y="304800"/>
                </a:cubicBezTo>
                <a:cubicBezTo>
                  <a:pt x="27134" y="338467"/>
                  <a:pt x="23076" y="372620"/>
                  <a:pt x="16934" y="406400"/>
                </a:cubicBezTo>
                <a:cubicBezTo>
                  <a:pt x="11785" y="434717"/>
                  <a:pt x="5645" y="462845"/>
                  <a:pt x="0" y="491067"/>
                </a:cubicBezTo>
                <a:cubicBezTo>
                  <a:pt x="5645" y="812800"/>
                  <a:pt x="6883" y="1134641"/>
                  <a:pt x="16934" y="1456267"/>
                </a:cubicBezTo>
                <a:cubicBezTo>
                  <a:pt x="18181" y="1496160"/>
                  <a:pt x="30553" y="1535026"/>
                  <a:pt x="33867" y="1574800"/>
                </a:cubicBezTo>
                <a:cubicBezTo>
                  <a:pt x="41849" y="1670590"/>
                  <a:pt x="41235" y="1767023"/>
                  <a:pt x="50800" y="1862667"/>
                </a:cubicBezTo>
                <a:cubicBezTo>
                  <a:pt x="52576" y="1880428"/>
                  <a:pt x="56584" y="1899529"/>
                  <a:pt x="67734" y="1913467"/>
                </a:cubicBezTo>
                <a:cubicBezTo>
                  <a:pt x="80447" y="1929359"/>
                  <a:pt x="101601" y="1936045"/>
                  <a:pt x="118534" y="1947334"/>
                </a:cubicBezTo>
                <a:cubicBezTo>
                  <a:pt x="231423" y="1941689"/>
                  <a:pt x="344595" y="1940192"/>
                  <a:pt x="457200" y="1930400"/>
                </a:cubicBezTo>
                <a:cubicBezTo>
                  <a:pt x="508725" y="1925920"/>
                  <a:pt x="514336" y="1901832"/>
                  <a:pt x="558800" y="1879600"/>
                </a:cubicBezTo>
                <a:cubicBezTo>
                  <a:pt x="574765" y="1871618"/>
                  <a:pt x="592667" y="1868311"/>
                  <a:pt x="609600" y="1862667"/>
                </a:cubicBezTo>
                <a:cubicBezTo>
                  <a:pt x="643467" y="1828800"/>
                  <a:pt x="696054" y="1806504"/>
                  <a:pt x="711200" y="1761067"/>
                </a:cubicBezTo>
                <a:cubicBezTo>
                  <a:pt x="755924" y="1626895"/>
                  <a:pt x="739198" y="1694680"/>
                  <a:pt x="762000" y="1557867"/>
                </a:cubicBezTo>
                <a:cubicBezTo>
                  <a:pt x="743269" y="958451"/>
                  <a:pt x="780508" y="1193206"/>
                  <a:pt x="711200" y="846667"/>
                </a:cubicBezTo>
                <a:cubicBezTo>
                  <a:pt x="686284" y="722087"/>
                  <a:pt x="710233" y="785948"/>
                  <a:pt x="626534" y="660400"/>
                </a:cubicBezTo>
                <a:lnTo>
                  <a:pt x="592667" y="609600"/>
                </a:lnTo>
                <a:cubicBezTo>
                  <a:pt x="584522" y="536296"/>
                  <a:pt x="579020" y="446675"/>
                  <a:pt x="558800" y="372534"/>
                </a:cubicBezTo>
                <a:cubicBezTo>
                  <a:pt x="549407" y="338093"/>
                  <a:pt x="536223" y="304801"/>
                  <a:pt x="524934" y="270934"/>
                </a:cubicBezTo>
                <a:cubicBezTo>
                  <a:pt x="519289" y="225778"/>
                  <a:pt x="514920" y="180445"/>
                  <a:pt x="508000" y="135467"/>
                </a:cubicBezTo>
                <a:cubicBezTo>
                  <a:pt x="503624" y="107020"/>
                  <a:pt x="505346" y="75789"/>
                  <a:pt x="491067" y="50800"/>
                </a:cubicBezTo>
                <a:cubicBezTo>
                  <a:pt x="475621" y="23769"/>
                  <a:pt x="415540" y="8691"/>
                  <a:pt x="389467" y="0"/>
                </a:cubicBezTo>
                <a:cubicBezTo>
                  <a:pt x="284205" y="17544"/>
                  <a:pt x="291475" y="-14430"/>
                  <a:pt x="270934" y="67734"/>
                </a:cubicBezTo>
                <a:cubicBezTo>
                  <a:pt x="269565" y="73210"/>
                  <a:pt x="276578" y="47978"/>
                  <a:pt x="254000" y="50800"/>
                </a:cubicBezTo>
                <a:close/>
              </a:path>
            </a:pathLst>
          </a:custGeom>
          <a:noFill/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-844281" y="2907845"/>
            <a:ext cx="211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NormCDF</a:t>
            </a:r>
            <a:r>
              <a:rPr lang="en-US" dirty="0" smtClean="0"/>
              <a:t> - Precision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029200" y="6478145"/>
            <a:ext cx="22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NormCDF</a:t>
            </a:r>
            <a:r>
              <a:rPr lang="en-US" dirty="0" smtClean="0"/>
              <a:t> - Frequency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04532" y="6481408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94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418330"/>
              </p:ext>
            </p:extLst>
          </p:nvPr>
        </p:nvGraphicFramePr>
        <p:xfrm>
          <a:off x="211703" y="3223105"/>
          <a:ext cx="11768594" cy="3017520"/>
        </p:xfrm>
        <a:graphic>
          <a:graphicData uri="http://schemas.openxmlformats.org/drawingml/2006/table">
            <a:tbl>
              <a:tblPr firstRow="1">
                <a:tableStyleId>{85BE263C-DBD7-4A20-BB59-AAB30ACAA65A}</a:tableStyleId>
              </a:tblPr>
              <a:tblGrid>
                <a:gridCol w="2018747"/>
                <a:gridCol w="1030961"/>
                <a:gridCol w="1040249"/>
                <a:gridCol w="1269963"/>
                <a:gridCol w="1089172"/>
                <a:gridCol w="1460099"/>
                <a:gridCol w="1270553"/>
                <a:gridCol w="1318887"/>
                <a:gridCol w="1269963"/>
              </a:tblGrid>
              <a:tr h="675281"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 err="1">
                          <a:effectLst/>
                        </a:rPr>
                        <a:t>Pos</a:t>
                      </a:r>
                      <a:r>
                        <a:rPr lang="en-US" sz="2800" u="none" strike="noStrike" dirty="0">
                          <a:effectLst/>
                        </a:rPr>
                        <a:t> Freq.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 err="1">
                          <a:effectLst/>
                        </a:rPr>
                        <a:t>Neg</a:t>
                      </a:r>
                      <a:r>
                        <a:rPr lang="en-US" sz="2800" u="none" strike="noStrike" dirty="0">
                          <a:effectLst/>
                        </a:rPr>
                        <a:t> </a:t>
                      </a:r>
                      <a:r>
                        <a:rPr lang="en-US" sz="2800" u="none" strike="noStrike" dirty="0" smtClean="0">
                          <a:effectLst/>
                        </a:rPr>
                        <a:t>Freq.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 smtClean="0">
                          <a:effectLst/>
                        </a:rPr>
                        <a:t>Prec.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 err="1">
                          <a:effectLst/>
                        </a:rPr>
                        <a:t>Freq</a:t>
                      </a:r>
                      <a:r>
                        <a:rPr lang="en-US" sz="2800" u="none" strike="noStrike" dirty="0">
                          <a:effectLst/>
                        </a:rPr>
                        <a:t> %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Raw </a:t>
                      </a:r>
                      <a:r>
                        <a:rPr lang="en-US" sz="2800" u="none" strike="noStrike" dirty="0" err="1">
                          <a:effectLst/>
                        </a:rPr>
                        <a:t>Hmean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 smtClean="0">
                          <a:effectLst/>
                        </a:rPr>
                        <a:t>Prec. CDF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 smtClean="0">
                          <a:effectLst/>
                        </a:rPr>
                        <a:t>Freq. </a:t>
                      </a:r>
                      <a:r>
                        <a:rPr lang="en-US" sz="2800" u="none" strike="noStrike" dirty="0">
                          <a:effectLst/>
                        </a:rPr>
                        <a:t>CDF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Scaled </a:t>
                      </a:r>
                      <a:endParaRPr lang="en-US" sz="2800" u="none" strike="noStrike" dirty="0" smtClean="0">
                        <a:effectLst/>
                      </a:endParaRPr>
                    </a:p>
                    <a:p>
                      <a:pPr algn="l" fontAlgn="b"/>
                      <a:r>
                        <a:rPr lang="en-US" sz="2800" u="none" strike="noStrike" dirty="0" smtClean="0">
                          <a:effectLst/>
                        </a:rPr>
                        <a:t>F-Score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best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108</a:t>
                      </a:r>
                      <a:endParaRPr lang="is-IS" sz="2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36</a:t>
                      </a:r>
                      <a:endParaRPr lang="cs-CZ" sz="2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75.00%</a:t>
                      </a:r>
                      <a:endParaRPr lang="pt-BR" sz="2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0.22%</a:t>
                      </a:r>
                      <a:endParaRPr lang="hr-HR" sz="2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0.44%</a:t>
                      </a:r>
                      <a:endParaRPr lang="hr-HR" sz="2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 dirty="0">
                          <a:effectLst/>
                        </a:rPr>
                        <a:t>71.95%</a:t>
                      </a:r>
                      <a:endParaRPr lang="hr-HR" sz="2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>
                          <a:effectLst/>
                        </a:rPr>
                        <a:t>99.50%</a:t>
                      </a:r>
                      <a:endParaRPr lang="hr-HR" sz="28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>
                          <a:effectLst/>
                        </a:rPr>
                        <a:t>83.51%</a:t>
                      </a:r>
                      <a:endParaRPr lang="hr-HR" sz="28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entertaining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58</a:t>
                      </a:r>
                      <a:endParaRPr lang="ru-RU" sz="2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13</a:t>
                      </a:r>
                      <a:endParaRPr lang="is-IS" sz="2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81.69%</a:t>
                      </a:r>
                      <a:endParaRPr lang="pt-BR" sz="2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0.12%</a:t>
                      </a:r>
                      <a:endParaRPr lang="hr-HR" sz="2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0.24%</a:t>
                      </a:r>
                      <a:endParaRPr lang="hr-HR" sz="2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 dirty="0">
                          <a:effectLst/>
                        </a:rPr>
                        <a:t>77.07%</a:t>
                      </a:r>
                      <a:endParaRPr lang="hr-HR" sz="2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2800" u="none" strike="noStrike" dirty="0">
                          <a:effectLst/>
                        </a:rPr>
                        <a:t>90.94%</a:t>
                      </a:r>
                      <a:endParaRPr lang="it-IT" sz="2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>
                          <a:effectLst/>
                        </a:rPr>
                        <a:t>83.43%</a:t>
                      </a:r>
                      <a:endParaRPr lang="hr-HR" sz="28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fun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73</a:t>
                      </a:r>
                      <a:endParaRPr lang="is-IS" sz="2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26</a:t>
                      </a:r>
                      <a:endParaRPr lang="is-IS" sz="2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73.74%</a:t>
                      </a:r>
                      <a:endParaRPr lang="hr-HR" sz="2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0.15%</a:t>
                      </a:r>
                      <a:endParaRPr lang="hr-HR" sz="2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0.30%</a:t>
                      </a:r>
                      <a:endParaRPr lang="pt-BR" sz="2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 dirty="0">
                          <a:effectLst/>
                        </a:rPr>
                        <a:t>70.92%</a:t>
                      </a:r>
                      <a:endParaRPr lang="hr-HR" sz="2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 dirty="0">
                          <a:effectLst/>
                        </a:rPr>
                        <a:t>95.63%</a:t>
                      </a:r>
                      <a:endParaRPr lang="hr-HR" sz="2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>
                          <a:effectLst/>
                        </a:rPr>
                        <a:t>81.44%</a:t>
                      </a:r>
                      <a:endParaRPr lang="hr-HR" sz="28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heart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45</a:t>
                      </a:r>
                      <a:endParaRPr lang="en-US" sz="2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11</a:t>
                      </a:r>
                      <a:endParaRPr lang="cs-CZ" sz="2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8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80.36%</a:t>
                      </a:r>
                      <a:endParaRPr lang="pt-BR" sz="28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0.09%</a:t>
                      </a:r>
                      <a:endParaRPr lang="pt-BR" sz="2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8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0.18%</a:t>
                      </a:r>
                      <a:endParaRPr lang="pt-BR" sz="28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 dirty="0">
                          <a:effectLst/>
                        </a:rPr>
                        <a:t>76.09%</a:t>
                      </a:r>
                      <a:endParaRPr lang="hr-HR" sz="2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800" u="none" strike="noStrike" dirty="0">
                          <a:effectLst/>
                        </a:rPr>
                        <a:t>84.49%</a:t>
                      </a:r>
                      <a:endParaRPr lang="hr-HR" sz="2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800" u="none" strike="noStrike" dirty="0">
                          <a:effectLst/>
                        </a:rPr>
                        <a:t>80.07%</a:t>
                      </a:r>
                      <a:endParaRPr lang="pt-BR" sz="28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T="91440" marB="0" anchor="b"/>
                </a:tc>
              </a:tr>
            </a:tbl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Top Scaled-F Score Terms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9534" y="1707851"/>
            <a:ext cx="11272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Note: normalized precision and frequency are on comparable scales, allowing for </a:t>
            </a:r>
            <a:r>
              <a:rPr lang="en-US" sz="3200" smtClean="0"/>
              <a:t>the harmonic </a:t>
            </a:r>
            <a:r>
              <a:rPr lang="en-US" sz="3200" dirty="0" smtClean="0"/>
              <a:t>mean to take both into account.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438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53"/>
            <a:ext cx="12192000" cy="671349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85679" y="5647148"/>
            <a:ext cx="4668188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Problem: highly negative terms are all low frequency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-844281" y="2907845"/>
            <a:ext cx="211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NormCDF</a:t>
            </a:r>
            <a:r>
              <a:rPr lang="en-US" dirty="0" smtClean="0"/>
              <a:t> - Precision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029200" y="6478145"/>
            <a:ext cx="22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NormCDF</a:t>
            </a:r>
            <a:r>
              <a:rPr lang="en-US" dirty="0" smtClean="0"/>
              <a:t> - Frequency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04532" y="6481408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75545" y="768747"/>
            <a:ext cx="3828987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Solution: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Compute Scaled F-Score association scores for negative reviews.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Use the highest score</a:t>
            </a:r>
          </a:p>
        </p:txBody>
      </p:sp>
    </p:spTree>
    <p:extLst>
      <p:ext uri="{BB962C8B-B14F-4D97-AF65-F5344CB8AC3E}">
        <p14:creationId xmlns:p14="http://schemas.microsoft.com/office/powerpoint/2010/main" val="88725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6" y="0"/>
            <a:ext cx="12062628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13742" y="307258"/>
            <a:ext cx="176559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Scaled-F-Score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28275" y="779905"/>
            <a:ext cx="23921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smtClean="0"/>
              <a:t>Positive Scaled F-Score</a:t>
            </a:r>
            <a:endParaRPr lang="en-US" b="1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10472264" y="6481408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17679" y="5690572"/>
            <a:ext cx="239212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Negative Scaled F-Score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28274" y="4098839"/>
            <a:ext cx="2392125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 only one obviously negative term</a:t>
            </a:r>
          </a:p>
        </p:txBody>
      </p:sp>
    </p:spTree>
    <p:extLst>
      <p:ext uri="{BB962C8B-B14F-4D97-AF65-F5344CB8AC3E}">
        <p14:creationId xmlns:p14="http://schemas.microsoft.com/office/powerpoint/2010/main" val="160632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2162"/>
          <a:stretch/>
        </p:blipFill>
        <p:spPr>
          <a:xfrm>
            <a:off x="0" y="1323067"/>
            <a:ext cx="12192000" cy="257066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524000" y="-19234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Helvetica" charset="0"/>
                <a:ea typeface="Helvetica" charset="0"/>
                <a:cs typeface="Helvetica" charset="0"/>
              </a:rPr>
              <a:t>Lexicon speculation</a:t>
            </a:r>
            <a:endParaRPr lang="en-US" sz="4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4828" y="6008914"/>
            <a:ext cx="9637485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b="0" i="0" dirty="0" smtClean="0">
                <a:effectLst/>
                <a:latin typeface="Helvetica" charset="0"/>
                <a:ea typeface="Helvetica" charset="0"/>
                <a:cs typeface="Helvetica" charset="0"/>
              </a:rPr>
              <a:t>Bo Pang, Lillian Lee and </a:t>
            </a:r>
            <a:r>
              <a:rPr lang="en-US" b="0" i="0" dirty="0" err="1" smtClean="0">
                <a:effectLst/>
                <a:latin typeface="Helvetica" charset="0"/>
                <a:ea typeface="Helvetica" charset="0"/>
                <a:cs typeface="Helvetica" charset="0"/>
              </a:rPr>
              <a:t>Shivakumar</a:t>
            </a:r>
            <a:r>
              <a:rPr lang="en-US" b="0" i="0" dirty="0" smtClean="0">
                <a:effectLst/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0" i="0" dirty="0" err="1" smtClean="0">
                <a:effectLst/>
                <a:latin typeface="Helvetica" charset="0"/>
                <a:ea typeface="Helvetica" charset="0"/>
                <a:cs typeface="Helvetica" charset="0"/>
              </a:rPr>
              <a:t>Vaithyanathan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. Thumbs up? Sentiment classification using machine learning techniques. </a:t>
            </a:r>
            <a:r>
              <a:rPr lang="en-US" b="0" i="0" dirty="0" smtClean="0">
                <a:effectLst/>
                <a:latin typeface="Helvetica" charset="0"/>
                <a:ea typeface="Helvetica" charset="0"/>
                <a:cs typeface="Helvetica" charset="0"/>
              </a:rPr>
              <a:t>EMNLP. 2002</a:t>
            </a:r>
            <a:r>
              <a:rPr lang="en-US" b="0" i="0" dirty="0" smtClean="0">
                <a:effectLst/>
                <a:latin typeface="Helvetica" charset="0"/>
                <a:ea typeface="Helvetica" charset="0"/>
                <a:cs typeface="Helvetica" charset="0"/>
              </a:rPr>
              <a:t>. (ACL 2018 Test of Time Award Winner)</a:t>
            </a:r>
            <a:endParaRPr lang="en-US" b="0" i="0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07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95"/>
            <a:ext cx="12192000" cy="67812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472264" y="6481408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64008" y="442725"/>
            <a:ext cx="254452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Scaled-F-Score by log-frequency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36270" y="2888556"/>
            <a:ext cx="3050263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score can be overly sensitive to very frequent terms, but still doesn’t score them very highly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-595979" y="2217731"/>
            <a:ext cx="158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Scaled F- Score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78638" y="6488668"/>
            <a:ext cx="154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Frequency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8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33"/>
            <a:ext cx="12192000" cy="65481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07408" y="42136"/>
            <a:ext cx="5182313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Why not use TF-IDF?</a:t>
            </a:r>
            <a:endParaRPr lang="en-US" sz="36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096000" y="997358"/>
            <a:ext cx="4908482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Drastically favors </a:t>
            </a:r>
            <a:r>
              <a:rPr lang="en-US" sz="2400" smtClean="0"/>
              <a:t>low frequency terms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term in all classes -&gt; </a:t>
            </a:r>
            <a:r>
              <a:rPr lang="en-US" sz="2400" dirty="0" err="1" smtClean="0"/>
              <a:t>idf</a:t>
            </a:r>
            <a:r>
              <a:rPr lang="en-US" sz="2400" dirty="0" smtClean="0"/>
              <a:t>=1 -&gt; score=0</a:t>
            </a:r>
            <a:endParaRPr 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495163" y="2649052"/>
            <a:ext cx="3383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TF-IDF(Positive) - TF-IDF(Negative)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06611" y="6488668"/>
            <a:ext cx="154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Frequency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388" y="4525592"/>
            <a:ext cx="5384800" cy="800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66189" y="3967517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TF</a:t>
            </a:r>
            <a:endParaRPr lang="en-US" sz="2400" b="1"/>
          </a:p>
        </p:txBody>
      </p:sp>
      <p:sp>
        <p:nvSpPr>
          <p:cNvPr id="11" name="TextBox 10"/>
          <p:cNvSpPr txBox="1"/>
          <p:nvPr/>
        </p:nvSpPr>
        <p:spPr>
          <a:xfrm>
            <a:off x="9307134" y="3873621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IDF</a:t>
            </a:r>
            <a:endParaRPr lang="en-US" sz="2400" b="1" dirty="0"/>
          </a:p>
        </p:txBody>
      </p:sp>
      <p:sp>
        <p:nvSpPr>
          <p:cNvPr id="12" name="Left Brace 11"/>
          <p:cNvSpPr/>
          <p:nvPr/>
        </p:nvSpPr>
        <p:spPr>
          <a:xfrm rot="5400000">
            <a:off x="6421062" y="3696245"/>
            <a:ext cx="358613" cy="16366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 rot="5400000">
            <a:off x="9481749" y="2979066"/>
            <a:ext cx="252218" cy="296465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2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" y="0"/>
            <a:ext cx="6702893" cy="68008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69811" y="5676180"/>
            <a:ext cx="5585029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Burt Monroe, Michael </a:t>
            </a:r>
            <a:r>
              <a:rPr lang="en-US" dirty="0" err="1" smtClean="0"/>
              <a:t>Colaresi</a:t>
            </a:r>
            <a:r>
              <a:rPr lang="en-US" dirty="0" smtClean="0"/>
              <a:t> and Kevin Quinn. </a:t>
            </a:r>
            <a:r>
              <a:rPr lang="en-US" dirty="0" err="1" smtClean="0"/>
              <a:t>Fightin</a:t>
            </a:r>
            <a:r>
              <a:rPr lang="en-US" dirty="0" smtClean="0"/>
              <a:t>' words: Lexical feature selection and evaluation for identifying the content of political conflict. Political Analysis. 2008.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0717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69811" y="615046"/>
            <a:ext cx="5585029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Helvetica" charset="0"/>
                <a:ea typeface="Helvetica" charset="0"/>
                <a:cs typeface="Helvetica" charset="0"/>
              </a:rPr>
              <a:t>Monroe et. al (2009) approach</a:t>
            </a:r>
            <a:endParaRPr lang="en-US" sz="25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Bayesian approach to term-association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b="1" dirty="0" smtClean="0">
                <a:latin typeface="Helvetica" charset="0"/>
                <a:ea typeface="Helvetica" charset="0"/>
                <a:cs typeface="Helvetica" charset="0"/>
              </a:rPr>
              <a:t>Likelihood</a:t>
            </a: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: Z-score of log-odds-ratio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b="1" dirty="0" smtClean="0">
                <a:latin typeface="Helvetica" charset="0"/>
                <a:ea typeface="Helvetica" charset="0"/>
                <a:cs typeface="Helvetica" charset="0"/>
              </a:rPr>
              <a:t>Prior</a:t>
            </a: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: Term frequency in a  background corpus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b="1" dirty="0" smtClean="0">
                <a:latin typeface="Helvetica" charset="0"/>
                <a:ea typeface="Helvetica" charset="0"/>
                <a:cs typeface="Helvetica" charset="0"/>
              </a:rPr>
              <a:t>Posterior</a:t>
            </a: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: Z-score of log-odds-ratio with background counts as smoothing values</a:t>
            </a:r>
          </a:p>
          <a:p>
            <a:pPr marL="342900" indent="-342900">
              <a:buFont typeface="Arial" charset="0"/>
              <a:buChar char="•"/>
            </a:pPr>
            <a:endParaRPr lang="en-US" sz="25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Popular, but much more tweaking to get to work than Scaled F Score.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50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353733" y="6369485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13678" y="6298150"/>
            <a:ext cx="92676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Scattertext reimplementation of Monroe et al.  </a:t>
            </a:r>
            <a:r>
              <a:rPr lang="en-US" sz="1400" dirty="0"/>
              <a:t>See </a:t>
            </a:r>
            <a:endParaRPr lang="en-US" sz="1400" dirty="0" smtClean="0"/>
          </a:p>
          <a:p>
            <a:r>
              <a:rPr lang="en-US" sz="1400" dirty="0" smtClean="0">
                <a:hlinkClick r:id="rId2"/>
              </a:rPr>
              <a:t>http</a:t>
            </a:r>
            <a:r>
              <a:rPr lang="en-US" sz="1400" dirty="0">
                <a:hlinkClick r:id="rId2"/>
              </a:rPr>
              <a:t>://</a:t>
            </a:r>
            <a:r>
              <a:rPr lang="en-US" sz="1400" dirty="0" smtClean="0">
                <a:hlinkClick r:id="rId2"/>
              </a:rPr>
              <a:t>nbviewer.jupyter.org/github/JasonKessler/PuPPyTalk/blob/master/notebooks/Class-Association-Scores.ipynb</a:t>
            </a:r>
            <a:r>
              <a:rPr lang="en-US" sz="1400" dirty="0" smtClean="0"/>
              <a:t> for code.</a:t>
            </a:r>
            <a:endParaRPr lang="en-US" sz="1400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07" y="70838"/>
            <a:ext cx="11473799" cy="62986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30499" y="70838"/>
            <a:ext cx="2783509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Scattertext implementation (with prior weighting modifications)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50968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In defense of stop words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598889" cy="36697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40242" y="5762683"/>
            <a:ext cx="5311515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Cindy </a:t>
            </a:r>
            <a:r>
              <a:rPr lang="en-US" dirty="0"/>
              <a:t>K. Chung and James W. </a:t>
            </a:r>
            <a:r>
              <a:rPr lang="en-US" dirty="0" err="1" smtClean="0"/>
              <a:t>Pennebaker</a:t>
            </a:r>
            <a:r>
              <a:rPr lang="en-US" dirty="0"/>
              <a:t>. Counting Little Words in Big Data: The Psychology of Communities, Culture, and History. </a:t>
            </a:r>
            <a:r>
              <a:rPr lang="en-US" dirty="0" smtClean="0"/>
              <a:t>EASP. 2012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02450" y="348659"/>
            <a:ext cx="277619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 times of shared crisis, “we” use increases, while “I” use decreases.</a:t>
            </a:r>
          </a:p>
          <a:p>
            <a:endParaRPr lang="en-US" sz="2800" dirty="0" smtClean="0"/>
          </a:p>
          <a:p>
            <a:r>
              <a:rPr lang="en-US" sz="2800" dirty="0" smtClean="0"/>
              <a:t>I/we: age, social integration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I: lying, social rank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0490893" y="0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24" y="5336628"/>
            <a:ext cx="1052776" cy="156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2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Function words and gender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13299" y="5975658"/>
            <a:ext cx="7022437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Newman, ML; Groom, CJ; </a:t>
            </a:r>
            <a:r>
              <a:rPr lang="en-US" dirty="0" err="1" smtClean="0"/>
              <a:t>Handelman</a:t>
            </a:r>
            <a:r>
              <a:rPr lang="en-US" dirty="0" smtClean="0"/>
              <a:t> LD, </a:t>
            </a:r>
            <a:r>
              <a:rPr lang="en-US" dirty="0" err="1" smtClean="0"/>
              <a:t>Pennebaker</a:t>
            </a:r>
            <a:r>
              <a:rPr lang="en-US" dirty="0" smtClean="0"/>
              <a:t>, JW</a:t>
            </a:r>
            <a:r>
              <a:rPr lang="en-US" dirty="0"/>
              <a:t>. Gender Differences in Language Use: An Analysis of 14,000 Text Samples. </a:t>
            </a:r>
            <a:r>
              <a:rPr lang="en-US" dirty="0" smtClean="0"/>
              <a:t>2008.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984813" y="1479083"/>
          <a:ext cx="7477262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8631"/>
                <a:gridCol w="37386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LIWC Dimension</a:t>
                      </a:r>
                    </a:p>
                    <a:p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Bold: entirely stop words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Effect</a:t>
                      </a:r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Size (Cohen’s d) </a:t>
                      </a:r>
                    </a:p>
                    <a:p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(&gt;0 F, &lt;0 M)  MANOVA p&lt;.001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All Pronouns </a:t>
                      </a:r>
                      <a:r>
                        <a:rPr lang="en-US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(esp. </a:t>
                      </a:r>
                      <a:r>
                        <a:rPr lang="en-US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3rd person)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0.36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Present tense verbs</a:t>
                      </a:r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lang="en-US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(walk,</a:t>
                      </a:r>
                      <a:r>
                        <a:rPr lang="en-US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lang="en-US" b="1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is, be</a:t>
                      </a:r>
                      <a:r>
                        <a:rPr lang="en-US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)</a:t>
                      </a:r>
                      <a:endParaRPr lang="en-US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0.18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Feeling</a:t>
                      </a:r>
                      <a:r>
                        <a:rPr lang="en-US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(touch, hold, feel)</a:t>
                      </a:r>
                      <a:endParaRPr lang="en-US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0.17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Certainty </a:t>
                      </a:r>
                      <a:r>
                        <a:rPr lang="en-US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(always, never)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0.14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Word count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NS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Numbers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-0.15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Prepositions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-0.17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Words</a:t>
                      </a:r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&gt;6 letters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-0.24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Swear</a:t>
                      </a:r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words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-0.22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Articles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-0.24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11007" y="881956"/>
            <a:ext cx="2913681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Performed on a variety of language categories, including speech.</a:t>
            </a:r>
          </a:p>
          <a:p>
            <a:pPr marL="285750" indent="-285750">
              <a:buFont typeface="Arial" charset="0"/>
              <a:buChar char="•"/>
            </a:pPr>
            <a:endParaRPr lang="en-US" sz="25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Other studies have found that function words are the best predictors of gender.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67847" y="-420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70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Function word usage is counter-intuitive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92841" y="5410881"/>
            <a:ext cx="10585077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James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W.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Pennebaker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, Carla J. Groom, Daniel Loew, James M. Dabbs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. 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Testosterone as a Social Inhibitor: Two Case Studies of the Effect of Testosterone Treatment on Language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. 2004.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Susan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C. Herring, Anna Martinson.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Assessing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Gender Authenticity in Computer-Mediated Language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Use: Evidence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From an Identity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Game. Journal of Language and Social Psychology. 2004.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1" y="1465728"/>
            <a:ext cx="110864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err="1" smtClean="0">
                <a:latin typeface="Helvetica" charset="0"/>
                <a:ea typeface="Helvetica" charset="0"/>
                <a:cs typeface="Helvetica" charset="0"/>
              </a:rPr>
              <a:t>Pennebaker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 et al: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Testosterone levels (in two therapeutic settings) predict: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Modest but significant decreases in: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Pronouns referring to others (ex: we, she, they)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Communication verbs (ex: hear, say)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Modest but significant decreases in: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Optimism words (ex: energy, upbeat)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Negative (but statistically insignificant) correlation with subject’s beliefs about testosterone and category usage!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Does not entirely explain gender differences.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Herring et al: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Subjects tasked with impersonating opposite gender in online game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Discussed stereotypical topics (cars, shopping) but </a:t>
            </a:r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didn’t change stylistic cues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67847" y="-420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7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2316" y="233767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 smtClean="0"/>
              <a:t>Clickbait: what works?</a:t>
            </a:r>
            <a:endParaRPr lang="en-US" sz="6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019" r="52606"/>
          <a:stretch/>
        </p:blipFill>
        <p:spPr>
          <a:xfrm>
            <a:off x="6564231" y="1397479"/>
            <a:ext cx="5778261" cy="5228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3085"/>
            <a:ext cx="7050370" cy="4053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57" y="1920282"/>
            <a:ext cx="5324407" cy="49377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95274"/>
            <a:ext cx="5257800" cy="660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467847" y="-420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5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Clickbait corpus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smtClean="0"/>
              <a:t>Facebook posts from </a:t>
            </a:r>
            <a:r>
              <a:rPr lang="en-US" dirty="0" err="1" smtClean="0"/>
              <a:t>BuzzFeed</a:t>
            </a:r>
            <a:r>
              <a:rPr lang="en-US" dirty="0" smtClean="0"/>
              <a:t>, NY Times, </a:t>
            </a:r>
            <a:r>
              <a:rPr lang="en-US" dirty="0" err="1" smtClean="0"/>
              <a:t>etc</a:t>
            </a:r>
            <a:r>
              <a:rPr lang="en-US" dirty="0" smtClean="0"/>
              <a:t>/ from 2010s.</a:t>
            </a:r>
          </a:p>
          <a:p>
            <a:r>
              <a:rPr lang="en-US" dirty="0" smtClean="0"/>
              <a:t>Includes headline and the number of Facebook likes</a:t>
            </a:r>
          </a:p>
          <a:p>
            <a:r>
              <a:rPr lang="en-US" dirty="0" smtClean="0"/>
              <a:t>Scraped by researcher Max Woolf at </a:t>
            </a:r>
            <a:r>
              <a:rPr lang="en-US" sz="2000" u="sng" dirty="0" smtClean="0">
                <a:hlinkClick r:id="rId2"/>
              </a:rPr>
              <a:t>github.com/minimaxir/clickbait-cluster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We’ll separate articles from 2016 into the upper third and lower third of likes.</a:t>
            </a:r>
          </a:p>
          <a:p>
            <a:r>
              <a:rPr lang="en-US" dirty="0" smtClean="0"/>
              <a:t>Identify words and phrases that predict likes.</a:t>
            </a:r>
          </a:p>
          <a:p>
            <a:r>
              <a:rPr lang="en-US" dirty="0" smtClean="0"/>
              <a:t>Begin with noun phrases identified </a:t>
            </a:r>
            <a:r>
              <a:rPr lang="en-US" smtClean="0"/>
              <a:t>from Phrase Machine </a:t>
            </a:r>
            <a:r>
              <a:rPr lang="en-US" dirty="0" smtClean="0"/>
              <a:t>(Handler et al. 2016)</a:t>
            </a:r>
          </a:p>
          <a:p>
            <a:r>
              <a:rPr lang="en-US" dirty="0" smtClean="0"/>
              <a:t>Filter out redundant NPs.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311900"/>
            <a:ext cx="79708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4292E"/>
                </a:solidFill>
                <a:latin typeface="+mj-lt"/>
              </a:rPr>
              <a:t>Abram Handler, Matt Denny, Hanna Wallach, and Brendan O'Connor. Bag of what? Simple noun phrase extraction for corpus analysis. NLP+CSS Workshop at EMNLP 2016.</a:t>
            </a:r>
            <a:endParaRPr lang="en-US" sz="1600" b="0" i="0" dirty="0">
              <a:solidFill>
                <a:srgbClr val="24292E"/>
              </a:solidFill>
              <a:effectLst/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67847" y="-420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72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494"/>
            <a:ext cx="12192000" cy="62370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90893" y="6443931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85404" y="44736"/>
            <a:ext cx="369466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Scaled-F-Score </a:t>
            </a:r>
            <a:r>
              <a:rPr lang="en-US" b="1" dirty="0" smtClean="0"/>
              <a:t>of engagement by noun phrase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2039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0957"/>
          <a:stretch/>
        </p:blipFill>
        <p:spPr>
          <a:xfrm>
            <a:off x="0" y="3971226"/>
            <a:ext cx="12192000" cy="1735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42162"/>
          <a:stretch/>
        </p:blipFill>
        <p:spPr>
          <a:xfrm>
            <a:off x="0" y="1323067"/>
            <a:ext cx="12192000" cy="25706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4828" y="6008914"/>
            <a:ext cx="9637485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Bo Pang, Lillian Lee and </a:t>
            </a:r>
            <a:r>
              <a:rPr lang="en-US" b="0" i="0" err="1" smtClean="0">
                <a:effectLst/>
                <a:latin typeface="Helvetica" charset="0"/>
                <a:ea typeface="Helvetica" charset="0"/>
                <a:cs typeface="Helvetica" charset="0"/>
              </a:rPr>
              <a:t>Shivakumar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0" i="0" err="1" smtClean="0">
                <a:effectLst/>
                <a:latin typeface="Helvetica" charset="0"/>
                <a:ea typeface="Helvetica" charset="0"/>
                <a:cs typeface="Helvetica" charset="0"/>
              </a:rPr>
              <a:t>Vaithyanathan</a:t>
            </a:r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. Thumbs up? Sentiment classification using machine learning techniques. 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EMNLP. 2002.</a:t>
            </a:r>
            <a:endParaRPr lang="en-US" b="0" i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687940" y="-14737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Helvetica" charset="0"/>
                <a:ea typeface="Helvetica" charset="0"/>
                <a:cs typeface="Helvetica" charset="0"/>
              </a:rPr>
              <a:t>Lexicon </a:t>
            </a:r>
            <a:r>
              <a:rPr lang="en-US" sz="4000" dirty="0" smtClean="0">
                <a:latin typeface="Helvetica" charset="0"/>
                <a:ea typeface="Helvetica" charset="0"/>
                <a:cs typeface="Helvetica" charset="0"/>
              </a:rPr>
              <a:t>mining </a:t>
            </a:r>
            <a:r>
              <a:rPr lang="en-US" sz="4000" b="1" dirty="0"/>
              <a:t>≈</a:t>
            </a:r>
            <a:r>
              <a:rPr lang="en-US" sz="4000" dirty="0" smtClean="0">
                <a:latin typeface="Helvetica" charset="0"/>
                <a:ea typeface="Helvetica" charset="0"/>
                <a:cs typeface="Helvetica" charset="0"/>
              </a:rPr>
              <a:t> lexicon </a:t>
            </a:r>
            <a:r>
              <a:rPr lang="en-US" sz="4000" dirty="0">
                <a:latin typeface="Helvetica" charset="0"/>
                <a:ea typeface="Helvetica" charset="0"/>
                <a:cs typeface="Helvetica" charset="0"/>
              </a:rPr>
              <a:t>speculation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" y="0"/>
            <a:ext cx="12046857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90893" y="6443931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6710" y="251771"/>
            <a:ext cx="369466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Scaled-F-Score </a:t>
            </a:r>
            <a:r>
              <a:rPr lang="en-US" b="1" dirty="0" smtClean="0"/>
              <a:t>of engagement </a:t>
            </a:r>
            <a:r>
              <a:rPr lang="en-US" b="1" smtClean="0"/>
              <a:t>by unigram</a:t>
            </a:r>
            <a:endParaRPr lang="en-US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466937" y="2932829"/>
            <a:ext cx="3694662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Messier, but psycholinguist information: 3</a:t>
            </a:r>
            <a:r>
              <a:rPr lang="en-US" b="1" baseline="30000" dirty="0" smtClean="0"/>
              <a:t>rd</a:t>
            </a:r>
            <a:r>
              <a:rPr lang="en-US" b="1" dirty="0" smtClean="0"/>
              <a:t> person pronouns -&gt; high engagement; 2</a:t>
            </a:r>
            <a:r>
              <a:rPr lang="en-US" b="1" baseline="30000" dirty="0" smtClean="0"/>
              <a:t>nd</a:t>
            </a:r>
            <a:r>
              <a:rPr lang="en-US" b="1" dirty="0" smtClean="0"/>
              <a:t> person low</a:t>
            </a:r>
            <a:endParaRPr lang="en-US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012168" y="5520601"/>
            <a:ext cx="369466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“dies”: obit</a:t>
            </a:r>
          </a:p>
          <a:p>
            <a:r>
              <a:rPr lang="en-US" b="1" dirty="0" smtClean="0"/>
              <a:t>Can, guess, how: questions.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68589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Clickbait corpus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smtClean="0"/>
              <a:t>How do terms with similar meanings differ in terms of their engagement rates?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Gensim</a:t>
            </a:r>
            <a:r>
              <a:rPr lang="en-US" dirty="0"/>
              <a:t> (</a:t>
            </a:r>
            <a:r>
              <a:rPr lang="en-US" sz="2400" dirty="0">
                <a:hlinkClick r:id="rId3"/>
              </a:rPr>
              <a:t>https://radimrehurek.com/gensim</a:t>
            </a:r>
            <a:r>
              <a:rPr lang="en-US" sz="2400" dirty="0" smtClean="0">
                <a:hlinkClick r:id="rId3"/>
              </a:rPr>
              <a:t>/</a:t>
            </a:r>
            <a:r>
              <a:rPr lang="en-US" dirty="0" smtClean="0"/>
              <a:t>) </a:t>
            </a:r>
            <a:r>
              <a:rPr lang="en-US" dirty="0"/>
              <a:t>to </a:t>
            </a:r>
            <a:r>
              <a:rPr lang="en-US" dirty="0" smtClean="0"/>
              <a:t>find word </a:t>
            </a:r>
            <a:r>
              <a:rPr lang="en-US" dirty="0" err="1" smtClean="0"/>
              <a:t>embeddings</a:t>
            </a:r>
            <a:endParaRPr lang="en-US" dirty="0" smtClean="0"/>
          </a:p>
          <a:p>
            <a:r>
              <a:rPr lang="en-US" dirty="0" smtClean="0"/>
              <a:t>Use UMAP (</a:t>
            </a:r>
            <a:r>
              <a:rPr lang="en-US" dirty="0" err="1" smtClean="0"/>
              <a:t>McInnes</a:t>
            </a:r>
            <a:r>
              <a:rPr lang="en-US" dirty="0" smtClean="0"/>
              <a:t> and Healy 2018) to project them into two dimensions, and explore them with Scattertext.</a:t>
            </a:r>
          </a:p>
          <a:p>
            <a:pPr lvl="1"/>
            <a:r>
              <a:rPr lang="en-US" dirty="0" smtClean="0"/>
              <a:t>Locally groups words with similar </a:t>
            </a:r>
            <a:r>
              <a:rPr lang="en-US" dirty="0" err="1" smtClean="0"/>
              <a:t>embeddings</a:t>
            </a:r>
            <a:r>
              <a:rPr lang="en-US" dirty="0" smtClean="0"/>
              <a:t> together.</a:t>
            </a:r>
            <a:endParaRPr lang="en-US" dirty="0" smtClean="0"/>
          </a:p>
          <a:p>
            <a:pPr lvl="1"/>
            <a:r>
              <a:rPr lang="en-US" dirty="0" smtClean="0"/>
              <a:t>Better alternative to T-SNE; allows for cosine instead of Euclidean distance criteria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311900"/>
            <a:ext cx="79708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Leland </a:t>
            </a:r>
            <a:r>
              <a:rPr lang="en-US" sz="1600" dirty="0" err="1"/>
              <a:t>McInnes</a:t>
            </a:r>
            <a:r>
              <a:rPr lang="en-US" sz="1600" dirty="0"/>
              <a:t>, John Healy. UMAP: Uniform Manifold Approximation and Projection for Dimension Reduction. </a:t>
            </a:r>
            <a:r>
              <a:rPr lang="en-US" sz="1600" dirty="0" err="1"/>
              <a:t>Arxiv</a:t>
            </a:r>
            <a:r>
              <a:rPr lang="en-US" sz="1600" dirty="0"/>
              <a:t>. 2018.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10467847" y="-420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94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32" y="0"/>
            <a:ext cx="11678736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90893" y="6443931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730596" y="2762279"/>
            <a:ext cx="2333088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This island is mostly food related. “Chocolate” and “cake” are highly engaging, but “breakfast” has predictive of low engagement.</a:t>
            </a:r>
            <a:endParaRPr lang="en-US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086189" y="0"/>
            <a:ext cx="4386943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Term positions from determined by UMAP, color by Scaled F-Score for engagement.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76228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Clickbait corpus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smtClean="0"/>
              <a:t>How do the Times and </a:t>
            </a:r>
            <a:r>
              <a:rPr lang="en-US" dirty="0" err="1" smtClean="0"/>
              <a:t>Buzzfeed</a:t>
            </a:r>
            <a:r>
              <a:rPr lang="en-US" dirty="0" smtClean="0"/>
              <a:t> differ in what they talk about, and their content engages their readers?</a:t>
            </a:r>
          </a:p>
          <a:p>
            <a:r>
              <a:rPr lang="en-US" dirty="0" smtClean="0"/>
              <a:t>Scattertext can easily create visualizations to help answer these questions. </a:t>
            </a:r>
          </a:p>
          <a:p>
            <a:r>
              <a:rPr lang="en-US" dirty="0" smtClean="0"/>
              <a:t>First, we’ll look at how what engages for </a:t>
            </a:r>
            <a:r>
              <a:rPr lang="en-US" dirty="0" err="1" smtClean="0"/>
              <a:t>Buzzfeed</a:t>
            </a:r>
            <a:r>
              <a:rPr lang="en-US" dirty="0" smtClean="0"/>
              <a:t> contrasts with what engages for the Times, and vice versa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311900"/>
            <a:ext cx="79708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Leland </a:t>
            </a:r>
            <a:r>
              <a:rPr lang="en-US" sz="1600" dirty="0" err="1"/>
              <a:t>McInnes</a:t>
            </a:r>
            <a:r>
              <a:rPr lang="en-US" sz="1600" dirty="0"/>
              <a:t>, John Healy. UMAP: Uniform Manifold Approximation and Projection for Dimension Reduction. </a:t>
            </a:r>
            <a:r>
              <a:rPr lang="en-US" sz="1600" dirty="0" err="1"/>
              <a:t>Arxiv</a:t>
            </a:r>
            <a:r>
              <a:rPr lang="en-US" sz="1600" dirty="0"/>
              <a:t>. 2018.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10467847" y="-420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6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8371"/>
            <a:ext cx="12192000" cy="53412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08651" y="4364661"/>
            <a:ext cx="3694662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Oddly, NY Times readers distinctly like articles about sex, death, and which are written in a smug tone.</a:t>
            </a:r>
            <a:endParaRPr lang="en-US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8341746" y="1842873"/>
            <a:ext cx="3694662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This chart doesn’t give a good sense of what language is more associated with one site.</a:t>
            </a:r>
            <a:endParaRPr lang="en-US" b="1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10467847" y="-420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6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515"/>
            <a:ext cx="12192000" cy="58869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71669" y="5085251"/>
            <a:ext cx="4744528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This chart let’s you know how </a:t>
            </a:r>
            <a:r>
              <a:rPr lang="en-US" b="1" dirty="0" err="1" smtClean="0"/>
              <a:t>Buzzfeed</a:t>
            </a:r>
            <a:r>
              <a:rPr lang="en-US" b="1" dirty="0" smtClean="0"/>
              <a:t> and the Times are distinct, while still distinguishing engaging content, </a:t>
            </a:r>
            <a:endParaRPr lang="en-US" b="1" dirty="0" smtClean="0"/>
          </a:p>
        </p:txBody>
      </p:sp>
      <p:sp>
        <p:nvSpPr>
          <p:cNvPr id="7" name="Rectangle 6"/>
          <p:cNvSpPr/>
          <p:nvPr/>
        </p:nvSpPr>
        <p:spPr>
          <a:xfrm>
            <a:off x="10467847" y="-420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24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 Questions?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467847" y="-420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838200" y="2894671"/>
            <a:ext cx="9983638" cy="274700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Jason S. Kessler</a:t>
            </a:r>
          </a:p>
          <a:p>
            <a:pPr marL="0" indent="0" algn="r">
              <a:buNone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Global AI Conference</a:t>
            </a:r>
          </a:p>
          <a:p>
            <a:pPr marL="0" indent="0" algn="r">
              <a:buNone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April 27, 2018</a:t>
            </a:r>
          </a:p>
          <a:p>
            <a:pPr marL="0" indent="0" algn="r">
              <a:buNone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  <a:hlinkClick r:id="rId3"/>
              </a:rPr>
              <a:t>https://github.com/JasonKessler/GlobalAI2018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85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845" y="-225252"/>
            <a:ext cx="10515600" cy="1325563"/>
          </a:xfrm>
        </p:spPr>
        <p:txBody>
          <a:bodyPr/>
          <a:lstStyle/>
          <a:p>
            <a:r>
              <a:rPr lang="en-US" dirty="0" smtClean="0"/>
              <a:t>Language and Demographics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32903" y="6569021"/>
            <a:ext cx="4723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/>
              <a:t>Christian Rudder: http://</a:t>
            </a:r>
            <a:r>
              <a:rPr lang="en-US" sz="1400" u="sng" err="1"/>
              <a:t>blog.okcupid.com</a:t>
            </a:r>
            <a:r>
              <a:rPr lang="en-US" sz="1400" u="sng"/>
              <a:t>/</a:t>
            </a:r>
            <a:r>
              <a:rPr lang="en-US" sz="1400" u="sng" err="1"/>
              <a:t>index.php</a:t>
            </a:r>
            <a:r>
              <a:rPr lang="en-US" sz="1400" u="sng"/>
              <a:t>/page/7/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665" y="775614"/>
            <a:ext cx="6924033" cy="58609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2307" y="3628856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hobos</a:t>
            </a:r>
          </a:p>
        </p:txBody>
      </p:sp>
      <p:cxnSp>
        <p:nvCxnSpPr>
          <p:cNvPr id="16" name="Curved Connector 15"/>
          <p:cNvCxnSpPr>
            <a:stCxn id="18" idx="3"/>
          </p:cNvCxnSpPr>
          <p:nvPr/>
        </p:nvCxnSpPr>
        <p:spPr>
          <a:xfrm flipV="1">
            <a:off x="1649315" y="4324769"/>
            <a:ext cx="1864764" cy="65349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>
            <a:off x="1461301" y="4997481"/>
            <a:ext cx="1240945" cy="463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6742" y="4562762"/>
            <a:ext cx="1202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almond </a:t>
            </a:r>
          </a:p>
          <a:p>
            <a:r>
              <a:rPr lang="en-US" sz="2400"/>
              <a:t>butter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42478" y="4916743"/>
            <a:ext cx="17669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100 Years of </a:t>
            </a:r>
          </a:p>
          <a:p>
            <a:r>
              <a:rPr lang="en-US" sz="2400"/>
              <a:t>Solitude</a:t>
            </a:r>
          </a:p>
        </p:txBody>
      </p:sp>
      <p:cxnSp>
        <p:nvCxnSpPr>
          <p:cNvPr id="20" name="Curved Connector 19"/>
          <p:cNvCxnSpPr/>
          <p:nvPr/>
        </p:nvCxnSpPr>
        <p:spPr>
          <a:xfrm rot="10800000">
            <a:off x="9034547" y="5473021"/>
            <a:ext cx="753848" cy="19717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788395" y="6144121"/>
            <a:ext cx="170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/>
              <a:t>Bikram</a:t>
            </a:r>
            <a:r>
              <a:rPr lang="en-US" sz="2400"/>
              <a:t> yoga</a:t>
            </a:r>
          </a:p>
        </p:txBody>
      </p:sp>
      <p:cxnSp>
        <p:nvCxnSpPr>
          <p:cNvPr id="23" name="Curved Connector 22"/>
          <p:cNvCxnSpPr>
            <a:stCxn id="22" idx="1"/>
          </p:cNvCxnSpPr>
          <p:nvPr/>
        </p:nvCxnSpPr>
        <p:spPr>
          <a:xfrm rot="10800000" flipV="1">
            <a:off x="6006975" y="6374953"/>
            <a:ext cx="3781420" cy="10368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229036" y="6408928"/>
            <a:ext cx="1981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855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66164" y="6573220"/>
            <a:ext cx="3861955" cy="254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1" u="sng"/>
              <a:t>Source: </a:t>
            </a:r>
            <a:r>
              <a:rPr lang="en-US" sz="1051" u="sng">
                <a:hlinkClick r:id="rId2"/>
              </a:rPr>
              <a:t>http://blog.okcupid.com/index.php/page/7/</a:t>
            </a:r>
            <a:r>
              <a:rPr lang="en-US" sz="1051"/>
              <a:t> (Rudder 2010)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69" y="1421072"/>
            <a:ext cx="861123" cy="714469"/>
          </a:xfrm>
          <a:prstGeom prst="rect">
            <a:avLst/>
          </a:prstGeom>
        </p:spPr>
      </p:pic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1" y="136263"/>
            <a:ext cx="11389488" cy="73995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OKCupid</a:t>
            </a:r>
            <a:r>
              <a:rPr lang="en-US" dirty="0" smtClean="0"/>
              <a:t>: Words and phrases that distinguish white men.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096" y="1069675"/>
            <a:ext cx="8191522" cy="33648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130" y="4431695"/>
            <a:ext cx="5803900" cy="20701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229036" y="6408928"/>
            <a:ext cx="1981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377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599" y="1531007"/>
            <a:ext cx="8813136" cy="27227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60" y="1421072"/>
            <a:ext cx="861123" cy="71446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674025"/>
            <a:ext cx="9144000" cy="14067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76754" y="4414865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Explanation</a:t>
            </a:r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1616927" y="72192"/>
            <a:ext cx="8572229" cy="1539708"/>
          </a:xfrm>
        </p:spPr>
        <p:txBody>
          <a:bodyPr>
            <a:normAutofit/>
          </a:bodyPr>
          <a:lstStyle/>
          <a:p>
            <a:r>
              <a:rPr lang="en-US" dirty="0" err="1"/>
              <a:t>OKCupid</a:t>
            </a:r>
            <a:r>
              <a:rPr lang="en-US" dirty="0"/>
              <a:t>: Words and phrases that distinguish </a:t>
            </a:r>
            <a:r>
              <a:rPr lang="en-US" dirty="0" smtClean="0"/>
              <a:t>Latin men</a:t>
            </a:r>
            <a:r>
              <a:rPr lang="en-US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666164" y="6573220"/>
            <a:ext cx="3861955" cy="254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1" u="sng"/>
              <a:t>Source: </a:t>
            </a:r>
            <a:r>
              <a:rPr lang="en-US" sz="1051" u="sng">
                <a:hlinkClick r:id="rId5"/>
              </a:rPr>
              <a:t>http://blog.okcupid.com/index.php/page/7/</a:t>
            </a:r>
            <a:r>
              <a:rPr lang="en-US" sz="1051"/>
              <a:t> (Rudder 2010)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229036" y="6408928"/>
            <a:ext cx="1981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440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49" y="20325"/>
            <a:ext cx="8426855" cy="642276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58921" y="6408928"/>
            <a:ext cx="3602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Ranking with everyone else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78065" y="3531737"/>
            <a:ext cx="6375656" cy="83099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The smaller the distance from the top left, the higher the association with white men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3919960" y="679048"/>
            <a:ext cx="1821083" cy="817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919961" y="679049"/>
            <a:ext cx="2777924" cy="535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26273" y="6519446"/>
            <a:ext cx="33836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/>
              <a:t>Source: Christian Rudder. </a:t>
            </a:r>
            <a:r>
              <a:rPr lang="en-US" sz="1400" u="sng" err="1"/>
              <a:t>Dataclysm</a:t>
            </a:r>
            <a:r>
              <a:rPr lang="en-US" sz="1400" u="sng"/>
              <a:t>. 2014.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32928" y="752598"/>
            <a:ext cx="4780564" cy="420578"/>
          </a:xfrm>
          <a:prstGeom prst="rect">
            <a:avLst/>
          </a:prstGeom>
          <a:solidFill>
            <a:schemeClr val="bg1"/>
          </a:solidFill>
        </p:spPr>
        <p:txBody>
          <a:bodyPr wrap="none" lIns="91452" tIns="45727" rIns="91452" bIns="45727" rtlCol="0">
            <a:spAutoFit/>
          </a:bodyPr>
          <a:lstStyle/>
          <a:p>
            <a:r>
              <a:rPr lang="en-US" sz="213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Phish is highly associated </a:t>
            </a:r>
            <a:r>
              <a:rPr lang="en-US" sz="2133">
                <a:solidFill>
                  <a:schemeClr val="tx1">
                    <a:lumMod val="50000"/>
                    <a:lumOff val="50000"/>
                  </a:schemeClr>
                </a:solidFill>
              </a:rPr>
              <a:t>with white men</a:t>
            </a:r>
            <a:endParaRPr lang="en-US" sz="21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481500" y="5441487"/>
            <a:ext cx="1430929" cy="420578"/>
          </a:xfrm>
          <a:prstGeom prst="rect">
            <a:avLst/>
          </a:prstGeom>
          <a:solidFill>
            <a:schemeClr val="bg1"/>
          </a:solidFill>
        </p:spPr>
        <p:txBody>
          <a:bodyPr wrap="none" lIns="91452" tIns="45727" rIns="91452" bIns="45727" rtlCol="0">
            <a:spAutoFit/>
          </a:bodyPr>
          <a:lstStyle/>
          <a:p>
            <a:r>
              <a:rPr lang="en-US" sz="2133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Kpop</a:t>
            </a:r>
            <a:r>
              <a:rPr lang="en-US" sz="213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is not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229036" y="6408928"/>
            <a:ext cx="1981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80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8" grpId="0" animBg="1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93827" y="6421321"/>
            <a:ext cx="1981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1874">
            <a:off x="2145617" y="-47082"/>
            <a:ext cx="7867028" cy="68576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14839" y="231339"/>
            <a:ext cx="2321940" cy="461665"/>
          </a:xfrm>
          <a:prstGeom prst="rect">
            <a:avLst/>
          </a:prstGeom>
          <a:noFill/>
          <a:effectLst>
            <a:outerShdw blurRad="317500" dist="508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9D3A3E"/>
                </a:solidFill>
              </a:rPr>
              <a:t>my blue eyes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6273" y="6519446"/>
            <a:ext cx="33836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/>
              <a:t>Source: Christian Rudder. </a:t>
            </a:r>
            <a:r>
              <a:rPr lang="en-US" sz="1400" u="sng" dirty="0" err="1"/>
              <a:t>Dataclysm</a:t>
            </a:r>
            <a:r>
              <a:rPr lang="en-US" sz="1400" u="sng" dirty="0"/>
              <a:t>. 2014.  </a:t>
            </a:r>
          </a:p>
        </p:txBody>
      </p:sp>
    </p:spTree>
    <p:extLst>
      <p:ext uri="{BB962C8B-B14F-4D97-AF65-F5344CB8AC3E}">
        <p14:creationId xmlns:p14="http://schemas.microsoft.com/office/powerpoint/2010/main" val="111943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195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4039" y="278781"/>
            <a:ext cx="3598614" cy="1261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/>
              <a:t>Scattertext</a:t>
            </a:r>
          </a:p>
          <a:p>
            <a:r>
              <a:rPr lang="en-US" dirty="0" smtClean="0"/>
              <a:t>pip install </a:t>
            </a:r>
            <a:r>
              <a:rPr lang="en-US" dirty="0" err="1" smtClean="0"/>
              <a:t>scattertext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github.com/JasonKessler/scattertext</a:t>
            </a:r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10353733" y="6369485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13678" y="6298150"/>
            <a:ext cx="8917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/>
              <a:t>Jason </a:t>
            </a:r>
            <a:r>
              <a:rPr lang="en-US" sz="1400" dirty="0"/>
              <a:t>S. Kessler. Scattertext: a Browser-Based Tool for Visualizing how Corpora Differ. ACL System Demonstrations. 2017.</a:t>
            </a:r>
            <a:endParaRPr lang="en-US" sz="1400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7660888" y="2531327"/>
            <a:ext cx="2185639" cy="2031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Interactive, d3-based scatterplot</a:t>
            </a:r>
          </a:p>
          <a:p>
            <a:pPr marL="285750" indent="-285750">
              <a:buFontTx/>
              <a:buChar char="-"/>
            </a:pPr>
            <a:r>
              <a:rPr lang="en-US" b="1" dirty="0" smtClean="0"/>
              <a:t>Concise Python </a:t>
            </a:r>
            <a:r>
              <a:rPr lang="en-US" b="1" dirty="0" smtClean="0"/>
              <a:t>API</a:t>
            </a:r>
            <a:endParaRPr lang="en-US" b="1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Automatically displays non-overlapping 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2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36135</TotalTime>
  <Words>1777</Words>
  <Application>Microsoft Macintosh PowerPoint</Application>
  <PresentationFormat>Widescreen</PresentationFormat>
  <Paragraphs>301</Paragraphs>
  <Slides>36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Calibri</vt:lpstr>
      <vt:lpstr>Calibri Light</vt:lpstr>
      <vt:lpstr>Helvetica</vt:lpstr>
      <vt:lpstr>Helvetica Neue</vt:lpstr>
      <vt:lpstr>Arial</vt:lpstr>
      <vt:lpstr>Office Theme</vt:lpstr>
      <vt:lpstr>Natural Language Visualization with Scattertext</vt:lpstr>
      <vt:lpstr>PowerPoint Presentation</vt:lpstr>
      <vt:lpstr>PowerPoint Presentation</vt:lpstr>
      <vt:lpstr>Language and Demographics</vt:lpstr>
      <vt:lpstr>OKCupid: Words and phrases that distinguish white men.</vt:lpstr>
      <vt:lpstr>OKCupid: Words and phrases that distinguish Latin men.</vt:lpstr>
      <vt:lpstr>PowerPoint Presentation</vt:lpstr>
      <vt:lpstr>PowerPoint Presentation</vt:lpstr>
      <vt:lpstr>PowerPoint Presentation</vt:lpstr>
      <vt:lpstr>Scaled F-Score</vt:lpstr>
      <vt:lpstr>PowerPoint Presentation</vt:lpstr>
      <vt:lpstr>PowerPoint Presentation</vt:lpstr>
      <vt:lpstr>PowerPoint Presentation</vt:lpstr>
      <vt:lpstr>Fix: Normalize Precision and Frequency</vt:lpstr>
      <vt:lpstr>PowerPoint Presentation</vt:lpstr>
      <vt:lpstr>PowerPoint Presentation</vt:lpstr>
      <vt:lpstr>Top Scaled-F Score Terms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defense of stop words</vt:lpstr>
      <vt:lpstr>Function words and gender</vt:lpstr>
      <vt:lpstr>Function word usage is counter-intuitive</vt:lpstr>
      <vt:lpstr>Clickbait: what works?</vt:lpstr>
      <vt:lpstr>Clickbait corpus</vt:lpstr>
      <vt:lpstr>PowerPoint Presentation</vt:lpstr>
      <vt:lpstr>PowerPoint Presentation</vt:lpstr>
      <vt:lpstr>Clickbait corpus</vt:lpstr>
      <vt:lpstr>PowerPoint Presentation</vt:lpstr>
      <vt:lpstr>Clickbait corpus</vt:lpstr>
      <vt:lpstr>PowerPoint Presentation</vt:lpstr>
      <vt:lpstr>PowerPoint Presentation</vt:lpstr>
      <vt:lpstr>Thank you! Questions?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Lexicon Mining, Language Visualization and Semiotic Squares in Python</dc:title>
  <dc:creator>Microsoft Office User</dc:creator>
  <cp:lastModifiedBy>Microsoft Office User</cp:lastModifiedBy>
  <cp:revision>92</cp:revision>
  <cp:lastPrinted>2018-04-30T17:17:19Z</cp:lastPrinted>
  <dcterms:created xsi:type="dcterms:W3CDTF">2018-02-21T22:34:22Z</dcterms:created>
  <dcterms:modified xsi:type="dcterms:W3CDTF">2018-04-30T17:45:44Z</dcterms:modified>
</cp:coreProperties>
</file>